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876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49050" y="420212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presentation by Tushar Sudhakar Jee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437" y="297649"/>
            <a:ext cx="4290875" cy="30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1088700" y="3050750"/>
            <a:ext cx="6873600" cy="4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u="sng">
                <a:solidFill>
                  <a:srgbClr val="7F6000"/>
                </a:solidFill>
              </a:rPr>
              <a:t>A Distributed Framework for Machine Learning and Data Mining in the Cloud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65125" y="37225"/>
            <a:ext cx="8520600" cy="88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Serializability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218675" y="1234350"/>
            <a:ext cx="4766700" cy="259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Serializability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ensures that all parallel executions have an equivalent sequential execution,thereby eliminating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race conditions.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•MLDM algorithms converge faster if serializability is ensured.Gibbs sampling, requires serializability for correctness.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04" y="627534"/>
            <a:ext cx="3449574" cy="34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69875" y="111625"/>
            <a:ext cx="8520600" cy="84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262626"/>
                </a:solidFill>
                <a:latin typeface="Calibri" panose="020F0502020204030204" pitchFamily="34" charset="0"/>
              </a:rPr>
              <a:t>Distributed GraphLab Abstraction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13925" y="1255650"/>
            <a:ext cx="7031700" cy="342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•Data Graph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•Update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•Sync Operation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•GraphLab Execution Model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•Ensuring Serializability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125675" y="74900"/>
            <a:ext cx="8520600" cy="85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Data Graph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9875" y="1039025"/>
            <a:ext cx="5064300" cy="328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GraphLab abstraction stores the program state as a directed graph called the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data graph, G = (V, E, D)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, where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is the user defined data.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Data here represents model parameters, algorithm state, and statistical data.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 txBox="1"/>
          <p:nvPr/>
        </p:nvSpPr>
        <p:spPr>
          <a:xfrm>
            <a:off x="5562050" y="4158875"/>
            <a:ext cx="2604300" cy="5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 graph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125" y="1205074"/>
            <a:ext cx="3555499" cy="295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862" y="1255650"/>
            <a:ext cx="7462375" cy="3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5800" y="74400"/>
            <a:ext cx="7729200" cy="5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Graph (</a:t>
            </a: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PageRank example)</a:t>
            </a: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255900" y="46975"/>
            <a:ext cx="8520600" cy="85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Update function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176725" y="1004525"/>
            <a:ext cx="5208600" cy="382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An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update function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a stateless procedure that modifies the data within the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scope of a vertex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schedules the future execution of the update functions on other vertices.</a:t>
            </a:r>
          </a:p>
          <a:p>
            <a:pPr lvl="0" algn="l" rtl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•The function takes a vertex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 its scope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3300" i="1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 returns new versions of the data in the scope as well as a set vertices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0" indent="-6985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Update: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f(v, S</a:t>
            </a:r>
            <a:r>
              <a:rPr lang="en" sz="3300" i="1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 -&gt; (S</a:t>
            </a:r>
            <a:r>
              <a:rPr lang="en" sz="3300" i="1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,T)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25" y="948700"/>
            <a:ext cx="3576424" cy="28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227975" y="74875"/>
            <a:ext cx="8520600" cy="84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Update function(PageRank example):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53575" y="1141325"/>
            <a:ext cx="4218000" cy="362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update function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for PageRank computes a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weighted sum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of the current ranks of neighboring vertices and assigns it as the rank of the current vertex.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The Neighbors are scheduled for update only if the value of the current vertex crosses the threshold.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25" y="1141324"/>
            <a:ext cx="3801950" cy="31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99550" y="362750"/>
            <a:ext cx="8773800" cy="122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Update function(PageRank example):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0" y="1015912"/>
            <a:ext cx="5479599" cy="31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ctrTitle"/>
          </p:nvPr>
        </p:nvSpPr>
        <p:spPr>
          <a:xfrm>
            <a:off x="274475" y="65600"/>
            <a:ext cx="8520600" cy="75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Sync Operation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1"/>
          </p:nvPr>
        </p:nvSpPr>
        <p:spPr>
          <a:xfrm>
            <a:off x="153600" y="918100"/>
            <a:ext cx="8641500" cy="190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•It is an associative commutative sum defined over all scopes in the graph.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•Supports normalization common in MLDM algorithms.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•Runs continuously in the background to maintain updated estimates of the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global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value.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•Ensuring serializability of the sync operation is costly and requires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synchronization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50" y="2873225"/>
            <a:ext cx="44196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69850" y="65600"/>
            <a:ext cx="8520600" cy="71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The GraphLab Execution Model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69850" y="843700"/>
            <a:ext cx="3948300" cy="401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•The model a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llows the GraphLab runtime engine to determine best order in which to run vertices.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•Since many MLDM algorithms benefit from prioritization,GraphLab abstraction allows users to assign priorities to vertices in T.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944" y="843700"/>
            <a:ext cx="4978281" cy="259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265200" y="8417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Ensuring Serializability 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ubTitle" idx="1"/>
          </p:nvPr>
        </p:nvSpPr>
        <p:spPr>
          <a:xfrm>
            <a:off x="107075" y="876775"/>
            <a:ext cx="4673700" cy="397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•It implies that for </a:t>
            </a:r>
            <a:r>
              <a:rPr lang="en" sz="20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every parallel execution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there exists a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sequential execution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update functions that would give the same results.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•For Serializability ensure no overlapping in scopes of concurrently executing scopes of update functions.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•The greater the consistency, the lower the parallelism.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0" y="1047750"/>
            <a:ext cx="4496124" cy="26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311700" y="74875"/>
            <a:ext cx="8520600" cy="69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Bulk Synchronous Parallel(BSP)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00075" y="843700"/>
            <a:ext cx="4590000" cy="422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 bridging model for designing parallel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Algorithms(eg: message relaying).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Implemented by Google Pregel 2010.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The model consists of 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1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Concurrent computation:</a:t>
            </a:r>
            <a:r>
              <a:rPr lang="en" sz="1800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Every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participating processor may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perform </a:t>
            </a:r>
            <a:r>
              <a:rPr lang="en" sz="1800" i="1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local computations</a:t>
            </a:r>
            <a:r>
              <a:rPr lang="en" sz="1800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Communication:</a:t>
            </a:r>
            <a:r>
              <a:rPr lang="en" sz="1050" dirty="0">
                <a:solidFill>
                  <a:srgbClr val="252525"/>
                </a:solidFill>
              </a:rPr>
              <a:t> </a:t>
            </a:r>
            <a:r>
              <a:rPr lang="en" sz="1800" dirty="0">
                <a:solidFill>
                  <a:srgbClr val="252525"/>
                </a:solidFill>
              </a:rPr>
              <a:t>T</a:t>
            </a: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he processes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 exchange data between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 themselves to facilitate remote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 data storage capabilities.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dirty="0" smtClean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. Barrier </a:t>
            </a: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synchronisatio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: When a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process reaches this point (the </a:t>
            </a:r>
            <a:r>
              <a:rPr lang="en" sz="1800" i="1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barrier</a:t>
            </a: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it waits until all other processes have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52525"/>
                </a:solidFill>
                <a:latin typeface="Calibri"/>
                <a:ea typeface="Calibri"/>
                <a:cs typeface="Calibri"/>
                <a:sym typeface="Calibri"/>
              </a:rPr>
              <a:t>    reached the same barrier.</a:t>
            </a:r>
          </a:p>
          <a:p>
            <a:pPr lvl="0" indent="457200" algn="l" rtl="0">
              <a:spcBef>
                <a:spcPts val="0"/>
              </a:spcBef>
              <a:buNone/>
            </a:pPr>
            <a:endParaRPr sz="1800" dirty="0">
              <a:solidFill>
                <a:srgbClr val="2525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57200" algn="l" rtl="0">
              <a:spcBef>
                <a:spcPts val="0"/>
              </a:spcBef>
              <a:buNone/>
            </a:pPr>
            <a:endParaRPr sz="1800" dirty="0">
              <a:solidFill>
                <a:srgbClr val="252525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75" y="1218450"/>
            <a:ext cx="3797626" cy="23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60575" y="55825"/>
            <a:ext cx="8520600" cy="89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Ensuring Serializability(Full Consistency):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223225" y="837100"/>
            <a:ext cx="8882400" cy="234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This model ensures that scopes of concurrently executing update functions do not </a:t>
            </a:r>
            <a:endParaRPr lang="en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20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Update function has </a:t>
            </a:r>
            <a:r>
              <a:rPr lang="en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read/write access to entire scope.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Concurrently executing update functions must be at least two vertices apart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limiting parallelism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375" y="3162588"/>
            <a:ext cx="5905650" cy="13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88475" y="112100"/>
            <a:ext cx="8520600" cy="985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Ensuring Serializability(Edge Consistency):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311700" y="1097600"/>
            <a:ext cx="8520600" cy="164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This model ensures each update function has exclusive read/write access to its </a:t>
            </a:r>
            <a:endParaRPr lang="en" sz="2000" dirty="0" smtClean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vertex and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adjacent edges, but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read only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access to adjacent vertices.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Increases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parallelism by allowing update functions with slightly overlapping </a:t>
            </a:r>
            <a:endParaRPr lang="en" sz="2000" dirty="0" smtClean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scopes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to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run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in parallel.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25" y="3116251"/>
            <a:ext cx="5831774" cy="1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79150" y="65600"/>
            <a:ext cx="8520600" cy="89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Ensuring Serializability(Vertex Consistency):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ubTitle" idx="1"/>
          </p:nvPr>
        </p:nvSpPr>
        <p:spPr>
          <a:xfrm>
            <a:off x="144275" y="1215750"/>
            <a:ext cx="8520600" cy="136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This model provides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write access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to the central vertex data.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It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allows all update functions to be run in parallel, providing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maximum </a:t>
            </a:r>
            <a:endParaRPr lang="en" sz="2000" i="1" dirty="0" smtClean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" sz="2000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</a:t>
            </a:r>
            <a:r>
              <a:rPr lang="en" sz="2000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parallelism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It is the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least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consistent.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450" y="2900900"/>
            <a:ext cx="5943375" cy="12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ctrTitle"/>
          </p:nvPr>
        </p:nvSpPr>
        <p:spPr>
          <a:xfrm>
            <a:off x="311700" y="56275"/>
            <a:ext cx="8520600" cy="9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Using GraphLab(K-means):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ubTitle" idx="1"/>
          </p:nvPr>
        </p:nvSpPr>
        <p:spPr>
          <a:xfrm>
            <a:off x="107075" y="1234350"/>
            <a:ext cx="8520600" cy="251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•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Using 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GraphLab Create K-means with dataset from the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June 2014 </a:t>
            </a:r>
            <a:endParaRPr lang="en" sz="2000" i="1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i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</a:t>
            </a:r>
            <a:r>
              <a:rPr lang="en" sz="2000" i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Kaggle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competition  to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classify schizophrenic subjects based on MRI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scans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.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• The original data consists of two sets of features: functional network </a:t>
            </a:r>
            <a:endParaRPr lang="en" sz="2000" dirty="0" smtClean="0">
              <a:solidFill>
                <a:schemeClr val="tx1"/>
              </a:solidFill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connectivity 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(FNC) features and source-based morphometry (SBM)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features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,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incorporated 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into a single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Verdana"/>
                <a:cs typeface="Verdana"/>
                <a:sym typeface="Verdana"/>
              </a:rPr>
              <a:t>SFrame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with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Verdana"/>
                <a:cs typeface="Verdana"/>
                <a:sym typeface="Verdana"/>
              </a:rPr>
              <a:t>SFrame.join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•  Data </a:t>
            </a:r>
            <a:r>
              <a:rPr lang="en" sz="20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downloaded from public AWS S3 bucket.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50" y="213925"/>
            <a:ext cx="6758854" cy="423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5" y="158125"/>
            <a:ext cx="8446997" cy="49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ctrTitle"/>
          </p:nvPr>
        </p:nvSpPr>
        <p:spPr>
          <a:xfrm>
            <a:off x="311700" y="65600"/>
            <a:ext cx="8520600" cy="91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Distributed GraphLab Design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subTitle" idx="1"/>
          </p:nvPr>
        </p:nvSpPr>
        <p:spPr>
          <a:xfrm>
            <a:off x="311700" y="1262225"/>
            <a:ext cx="8520600" cy="356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•Distributed Data Graph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•Distributed GraphLab Engines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•Fault tolerance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•System design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237300" y="65575"/>
            <a:ext cx="8520600" cy="1022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solidFill>
                  <a:srgbClr val="404040"/>
                </a:solidFill>
                <a:latin typeface="Calibri" panose="020F0502020204030204" pitchFamily="34" charset="0"/>
              </a:rPr>
              <a:t>Distributed Data Graph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1"/>
          </p:nvPr>
        </p:nvSpPr>
        <p:spPr>
          <a:xfrm>
            <a:off x="237300" y="1159925"/>
            <a:ext cx="4078500" cy="323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•A graph is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partitioned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into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parts where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much greater than the number of machines.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•Each part, called an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atom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stored as a separate file on a distributed storage system(Amazon S3).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323" y="125074"/>
            <a:ext cx="3465674" cy="272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424" y="2753125"/>
            <a:ext cx="3907476" cy="21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ctrTitle"/>
          </p:nvPr>
        </p:nvSpPr>
        <p:spPr>
          <a:xfrm>
            <a:off x="116375" y="32602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Distributed GraphLab Engines: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subTitle" idx="1"/>
          </p:nvPr>
        </p:nvSpPr>
        <p:spPr>
          <a:xfrm>
            <a:off x="0" y="1271550"/>
            <a:ext cx="8820472" cy="377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  Emulates the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GraphLab execution model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is responsible for:</a:t>
            </a:r>
          </a:p>
          <a:p>
            <a:pPr lvl="0" indent="38735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•Executing update functions.</a:t>
            </a:r>
          </a:p>
          <a:p>
            <a:pPr lvl="0" algn="l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	•Executing sync operations.</a:t>
            </a:r>
          </a:p>
          <a:p>
            <a:pPr lvl="0" algn="l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	•Maintaining the set of scheduled vertices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T.</a:t>
            </a:r>
          </a:p>
          <a:p>
            <a:pPr lvl="0" algn="l" rtl="0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	•Ensuring serializability with respect to the appropriate consistency model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Types: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• Chromatic Engine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• Distributed Locking Engine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ubTitle" idx="1"/>
          </p:nvPr>
        </p:nvSpPr>
        <p:spPr>
          <a:xfrm>
            <a:off x="107075" y="837025"/>
            <a:ext cx="5092200" cy="372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•It uses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vertex coloring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to satisfy the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 </a:t>
            </a:r>
            <a:r>
              <a:rPr lang="en" sz="2000" i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consistency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model by executing synchronously all vertices of the same color in the vertex set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before proceeding to the next color.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Full consistency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model is satisfied by ensuring that no vertex shares the same color as any of its distance two neighbors.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Vertex consistency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model is satisfied by assigning all vertices the same color.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It executes the set of scheduled vertices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 partially asynchronously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ctrTitle"/>
          </p:nvPr>
        </p:nvSpPr>
        <p:spPr>
          <a:xfrm>
            <a:off x="51250" y="111625"/>
            <a:ext cx="8520600" cy="725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Chromatic Engine: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274" y="837024"/>
            <a:ext cx="3748865" cy="2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5199275" y="4027375"/>
            <a:ext cx="3199500" cy="4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Edge Consistency model using Chromatic Engine.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265175" y="83700"/>
            <a:ext cx="8520600" cy="115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Bulk Synchronous Parallel(BSP)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181475" y="1171925"/>
            <a:ext cx="8520600" cy="37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Advantages: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No worries about </a:t>
            </a: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Race conditions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Barrier guarantees </a:t>
            </a: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consistency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Simpler to make fault tolerant,save data on barrier.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Disadvantages: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1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Costly performance penalties since runtime of each phase is decided by </a:t>
            </a:r>
            <a:endParaRPr lang="en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lowest machine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Fail to support the properties of asynchronous,graph-parallel and dynamic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omputation,critical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Machine Learning and Data Mining Community.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ctrTitle"/>
          </p:nvPr>
        </p:nvSpPr>
        <p:spPr>
          <a:xfrm>
            <a:off x="79175" y="84200"/>
            <a:ext cx="8520600" cy="63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Distributed Locking Engine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ubTitle" idx="1"/>
          </p:nvPr>
        </p:nvSpPr>
        <p:spPr>
          <a:xfrm>
            <a:off x="79175" y="862300"/>
            <a:ext cx="5659500" cy="41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1. Why use it?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	•Chromatic engine does not provide </a:t>
            </a:r>
            <a:endParaRPr lang="en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        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sufficient scheduling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flexibility.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	• Chromatic engine presupposes availability </a:t>
            </a:r>
            <a:endParaRPr lang="en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         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of graph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coloring which might not always </a:t>
            </a:r>
            <a:endParaRPr lang="en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          </a:t>
            </a:r>
            <a:r>
              <a:rPr lang="e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be readily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available.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2.The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Distributed Locking Engine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uses mutual exclusion by associating a readers-writers lock with each vertex.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3.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Vertex consistency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is achieved by acquiring a write-lock on the central vertex of each requested scope.</a:t>
            </a:r>
          </a:p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75" y="1113425"/>
            <a:ext cx="3074748" cy="24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316225"/>
            <a:ext cx="8520600" cy="457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4.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Full consistency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is achieved by acquiring write-locks on the central vertex and all adjacent vertices.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5.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Edge consistency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is achieved by acquiring a write-lock on the central vertex and read locks on adjacent vertices.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51275" y="167425"/>
            <a:ext cx="8729100" cy="66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Distributed Locking Engine(Pipelined locking)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ubTitle" idx="1"/>
          </p:nvPr>
        </p:nvSpPr>
        <p:spPr>
          <a:xfrm>
            <a:off x="311700" y="1041725"/>
            <a:ext cx="4543500" cy="354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•Each machine maintains a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vertices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which locks have been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requested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but not yet fulfilled.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•The pipelining system uses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callbacks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instead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readers/writer locks since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latter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would halt the pipeline.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•Pipelining reduces latency by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synchronizing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locked data immediately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machine completes its local lock.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50" y="2808925"/>
            <a:ext cx="4334275" cy="21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600" y="837025"/>
            <a:ext cx="2684100" cy="19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/>
          </p:nvPr>
        </p:nvSpPr>
        <p:spPr>
          <a:xfrm>
            <a:off x="172175" y="93500"/>
            <a:ext cx="8520600" cy="901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Chandy-Lamport Snapshot Algorithm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75" y="920800"/>
            <a:ext cx="7154797" cy="40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11700" y="241825"/>
            <a:ext cx="8520600" cy="73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Fault Tolerance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11700" y="1023125"/>
            <a:ext cx="6422400" cy="389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•Using a distributed checkpoint mechanism called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Snapshot Update</a:t>
            </a:r>
            <a:r>
              <a:rPr lang="en" sz="2000" b="1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fault tolerance is introduced in GraphLab.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•Snapshot Update can be deployed synchronously or asynchronously.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•Asynchronous snapshots are more efficient and guarantee consistent snapshot under the following conditions: </a:t>
            </a: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a)Edge consistency is used on all update functions.</a:t>
            </a: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b)Schedule completes before the scope is unlocked.</a:t>
            </a:r>
          </a:p>
          <a:p>
            <a:pPr marL="0" lvl="0" indent="-6985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c)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Snapshot Update is prioritized over other updates.  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62" y="2438325"/>
            <a:ext cx="5550276" cy="24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675" y="181350"/>
            <a:ext cx="5263851" cy="225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6250325" y="558075"/>
            <a:ext cx="2641500" cy="15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>
                <a:solidFill>
                  <a:schemeClr val="tx1"/>
                </a:solidFill>
                <a:latin typeface="Calibri" panose="020F0502020204030204" pitchFamily="34" charset="0"/>
              </a:rPr>
              <a:t>Synchronous snapshot have the “flatline” whereas asynchronous snapshots allow computation to proceed.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ctrTitle"/>
          </p:nvPr>
        </p:nvSpPr>
        <p:spPr>
          <a:xfrm>
            <a:off x="311700" y="15812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System design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subTitle" idx="1"/>
          </p:nvPr>
        </p:nvSpPr>
        <p:spPr>
          <a:xfrm>
            <a:off x="311700" y="950725"/>
            <a:ext cx="8520600" cy="146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dirty="0">
                <a:solidFill>
                  <a:schemeClr val="dk1"/>
                </a:solidFill>
                <a:latin typeface="Calibri" panose="020F0502020204030204" pitchFamily="34" charset="0"/>
              </a:rPr>
              <a:t>In the </a:t>
            </a:r>
            <a:r>
              <a:rPr lang="en" sz="2000" i="1" dirty="0">
                <a:solidFill>
                  <a:schemeClr val="dk1"/>
                </a:solidFill>
                <a:latin typeface="Calibri" panose="020F0502020204030204" pitchFamily="34" charset="0"/>
              </a:rPr>
              <a:t>Initialization phase</a:t>
            </a:r>
            <a:r>
              <a:rPr lang="en" sz="2000" dirty="0">
                <a:solidFill>
                  <a:schemeClr val="dk1"/>
                </a:solidFill>
                <a:latin typeface="Calibri" panose="020F0502020204030204" pitchFamily="34" charset="0"/>
              </a:rPr>
              <a:t> the atom file representation of data graph is constructed.</a:t>
            </a:r>
          </a:p>
          <a:p>
            <a:pPr marL="45720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dirty="0">
                <a:solidFill>
                  <a:schemeClr val="dk1"/>
                </a:solidFill>
                <a:latin typeface="Calibri" panose="020F0502020204030204" pitchFamily="34" charset="0"/>
              </a:rPr>
              <a:t>In the </a:t>
            </a:r>
            <a:r>
              <a:rPr lang="en" sz="2000" i="1" dirty="0">
                <a:solidFill>
                  <a:schemeClr val="dk1"/>
                </a:solidFill>
                <a:latin typeface="Calibri" panose="020F0502020204030204" pitchFamily="34" charset="0"/>
              </a:rPr>
              <a:t>GraphLab Execution Phase</a:t>
            </a:r>
            <a:r>
              <a:rPr lang="en" sz="2000" dirty="0">
                <a:solidFill>
                  <a:schemeClr val="dk1"/>
                </a:solidFill>
                <a:latin typeface="Calibri" panose="020F0502020204030204" pitchFamily="34" charset="0"/>
              </a:rPr>
              <a:t> atom files are assigned to individual execution engines from the DFS.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00" y="2335549"/>
            <a:ext cx="6594449" cy="255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ctrTitle"/>
          </p:nvPr>
        </p:nvSpPr>
        <p:spPr>
          <a:xfrm>
            <a:off x="311700" y="112100"/>
            <a:ext cx="8520600" cy="70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 panose="020F0502020204030204" pitchFamily="34" charset="0"/>
              </a:rPr>
              <a:t>System design(Locking Engine Design)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ubTitle" idx="1"/>
          </p:nvPr>
        </p:nvSpPr>
        <p:spPr>
          <a:xfrm>
            <a:off x="116375" y="992525"/>
            <a:ext cx="8520600" cy="13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Partition of distributed graph managed within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Local Graph storage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Cache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used to provide access to remote data.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Scheduler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manages vertices in 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</a:rPr>
              <a:t>T 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assigned to the process.</a:t>
            </a:r>
            <a:b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 Each block makes use of block below it.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624" y="2362449"/>
            <a:ext cx="3746100" cy="24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ctrTitle"/>
          </p:nvPr>
        </p:nvSpPr>
        <p:spPr>
          <a:xfrm>
            <a:off x="311700" y="6557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Applications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ubTitle" idx="1"/>
          </p:nvPr>
        </p:nvSpPr>
        <p:spPr>
          <a:xfrm>
            <a:off x="237275" y="1841625"/>
            <a:ext cx="8520600" cy="210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Movie Recommendation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Co-segmentation(Coseg)</a:t>
            </a:r>
          </a:p>
          <a:p>
            <a:pPr marL="45720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Named Entity Recognition(NER)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ctrTitle"/>
          </p:nvPr>
        </p:nvSpPr>
        <p:spPr>
          <a:xfrm>
            <a:off x="88475" y="0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Netflix Movie Recommendation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1"/>
          </p:nvPr>
        </p:nvSpPr>
        <p:spPr>
          <a:xfrm>
            <a:off x="176725" y="716175"/>
            <a:ext cx="5469000" cy="43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chemeClr val="dk1"/>
              </a:buClr>
              <a:buSzPct val="90000"/>
              <a:buChar char="●"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makes use  of </a:t>
            </a:r>
            <a:r>
              <a:rPr lang="en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collaborative filtering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predict the movie ratings for each user based on the ratings of similar users.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alternating least squares(ALS)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algorithm is used to iteratively compute a low-rank matrix factorization.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sparse matrix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defines a bipartite graph connecting each user with the movies that they rated. 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en" sz="1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Vertices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are users(rows U) and movies(columns V) and </a:t>
            </a:r>
            <a:r>
              <a:rPr lang="en" sz="1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contain the ratings for a user-movie pair. 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GraphLab update function predicts </a:t>
            </a:r>
            <a:r>
              <a:rPr lang="en" sz="1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ratings(edge-values)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650" y="601539"/>
            <a:ext cx="3563349" cy="293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237300" y="74900"/>
            <a:ext cx="8520600" cy="85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/>
              <a:t>Asynchronous processing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311700" y="1116125"/>
            <a:ext cx="8520600" cy="38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Implemented by GraphLab 2010, 2012 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Advantages: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 Directly targets properties of asynchronous,graph-parallel and dynamic 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computation,critical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Machine Learning and Data Mining Community.</a:t>
            </a:r>
          </a:p>
          <a:p>
            <a:pPr lvl="0" indent="457200" algn="l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Involves updating parameters using most recent values as input,most closely </a:t>
            </a:r>
          </a:p>
          <a:p>
            <a:pPr marL="45720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related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Sequential execution.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Disadvantages:</a:t>
            </a:r>
          </a:p>
          <a:p>
            <a:pPr marL="0" lvl="0" indent="457200" algn="l" rtl="0">
              <a:spcBef>
                <a:spcPts val="0"/>
              </a:spcBef>
              <a:buNone/>
            </a:pPr>
            <a:r>
              <a:rPr lang="en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en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Race conditions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happen all the time.		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 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subTitle" idx="1"/>
          </p:nvPr>
        </p:nvSpPr>
        <p:spPr>
          <a:xfrm>
            <a:off x="311700" y="1785850"/>
            <a:ext cx="8520600" cy="84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ALS rotates between fixing one of the unknowns ui or vj. When one is fixed the other can be computed by solving the</a:t>
            </a:r>
            <a:r>
              <a:rPr lang="en" sz="18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least-squares problem.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</a:rPr>
              <a:t> The ALS algorithm is as: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700" y="170349"/>
            <a:ext cx="4827249" cy="16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47" y="2715925"/>
            <a:ext cx="5329124" cy="20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subTitle" idx="1"/>
          </p:nvPr>
        </p:nvSpPr>
        <p:spPr>
          <a:xfrm>
            <a:off x="311700" y="511550"/>
            <a:ext cx="8520600" cy="424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•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 = {r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}n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×n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user-movie matrix where each item R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represents the rating score of item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j by user i where r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=&lt; u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,v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&gt; ∀i,j</a:t>
            </a:r>
            <a:r>
              <a:rPr lang="en" sz="1800" dirty="0">
                <a:solidFill>
                  <a:schemeClr val="tx1"/>
                </a:solidFill>
              </a:rPr>
              <a:t>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U represent the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user feature matrix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 V represent the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movie feature matrix.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Dimension of the feature space(d)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a system parameter that is determined by a hold-out dataset or cross- validation.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•</a:t>
            </a:r>
            <a:r>
              <a:rPr lang="en" sz="1100" dirty="0">
                <a:solidFill>
                  <a:schemeClr val="tx1"/>
                </a:solidFill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low rank approximation problem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is thus formulated as follows to learn the factor vectors (u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,v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tx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tx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tx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tx1"/>
                </a:solidFill>
              </a:rPr>
              <a:t>		 	 	 		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Where p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i,j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=&lt;u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,v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&gt;  is the predicted rating ,λ is the regularization coefficient and K is the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Set of known ratings from the Sparse matrix R.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900" dirty="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24" y="2743825"/>
            <a:ext cx="5999199" cy="9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ctrTitle"/>
          </p:nvPr>
        </p:nvSpPr>
        <p:spPr>
          <a:xfrm>
            <a:off x="311700" y="102300"/>
            <a:ext cx="8520600" cy="678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Netflix Scaling with Intensity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subTitle" idx="1"/>
          </p:nvPr>
        </p:nvSpPr>
        <p:spPr>
          <a:xfrm>
            <a:off x="311700" y="818500"/>
            <a:ext cx="4022700" cy="386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•Plotted is the speedup achieved for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varying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values of dimensionality(d).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•Extrapolating to obtain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theoretically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optimal runtime,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overhead of Distributed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GraphLab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 64 machines is 12x for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d=5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4.9x for d= 100. 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999" y="604650"/>
            <a:ext cx="3413499" cy="30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ctrTitle"/>
          </p:nvPr>
        </p:nvSpPr>
        <p:spPr>
          <a:xfrm>
            <a:off x="311700" y="55800"/>
            <a:ext cx="8520600" cy="948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Netflix Comparisons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ubTitle" idx="1"/>
          </p:nvPr>
        </p:nvSpPr>
        <p:spPr>
          <a:xfrm>
            <a:off x="311700" y="883600"/>
            <a:ext cx="4404000" cy="412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GraphLab implementation was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compared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against Hadoop and MPI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between 4 to 64 machines.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•GraphLab performs between 40-60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times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faster than Hadoop.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•It also slightly outperformed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MPI implementation.</a:t>
            </a:r>
          </a:p>
          <a:p>
            <a:pPr lvl="0" algn="l" rtl="0">
              <a:spcBef>
                <a:spcPts val="0"/>
              </a:spcBef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624" y="149075"/>
            <a:ext cx="3301899" cy="28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ctrTitle"/>
          </p:nvPr>
        </p:nvSpPr>
        <p:spPr>
          <a:xfrm>
            <a:off x="311700" y="186525"/>
            <a:ext cx="8520600" cy="79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Video Co-segmentation(Coseg)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ubTitle" idx="1"/>
          </p:nvPr>
        </p:nvSpPr>
        <p:spPr>
          <a:xfrm>
            <a:off x="125675" y="1094825"/>
            <a:ext cx="4878300" cy="386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•Video co-segmentation automatically identifies and clusters spatio-temporal segments of video that share similar texture and color characteristics.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•Frames of high-resolution video are pre-processed by coarsening each frame to a regular grid of rectangular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super-pixels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•The CoSeg algorithm predicts the best label (e.g., sky, building, grass etc.) for each super pixel using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Gaussian Mixture Model (GMM)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in conjunction with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Loopy Belief Propagation (LBP)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99" y="1261575"/>
            <a:ext cx="4019824" cy="2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subTitle" idx="1"/>
          </p:nvPr>
        </p:nvSpPr>
        <p:spPr>
          <a:xfrm>
            <a:off x="311700" y="381350"/>
            <a:ext cx="8520600" cy="21183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two algorithms are combined to form an </a:t>
            </a:r>
            <a:r>
              <a:rPr lang="en" sz="18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Expectation-Maximization </a:t>
            </a:r>
            <a:r>
              <a:rPr lang="en" sz="1800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problem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endParaRPr lang="en" sz="1800" dirty="0" smtClean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alternating between LBP to compute the label for each super-pixel given the GMM and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then updating the GMM given the labels from LBP.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 </a:t>
            </a:r>
            <a:r>
              <a:rPr lang="en" sz="18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The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GraphLab update function executes the LBP local iterative update where updates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  </a:t>
            </a:r>
            <a:r>
              <a:rPr lang="en" sz="1800" dirty="0" smtClean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expected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to change values significantly are</a:t>
            </a:r>
            <a:r>
              <a:rPr lang="en" sz="18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prioritized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.The BP update function is as: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25" y="2499742"/>
            <a:ext cx="5853132" cy="229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75" y="148825"/>
            <a:ext cx="7245548" cy="38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subTitle" idx="1"/>
          </p:nvPr>
        </p:nvSpPr>
        <p:spPr>
          <a:xfrm>
            <a:off x="311700" y="204625"/>
            <a:ext cx="8520600" cy="163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The locking engine provides nearly optimal weak scaling: the runtime does not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increase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significantly as the size of the graph increases proportionately with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number of machines.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 It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was also observed that increasing the pipeline length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increased   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significantly and compensated for poor partitioning.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00" y="1916025"/>
            <a:ext cx="2975875" cy="24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125" y="2041450"/>
            <a:ext cx="2580550" cy="22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ctrTitle"/>
          </p:nvPr>
        </p:nvSpPr>
        <p:spPr>
          <a:xfrm>
            <a:off x="218700" y="102825"/>
            <a:ext cx="8520600" cy="7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Named Entity Recognition(NER)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1"/>
          </p:nvPr>
        </p:nvSpPr>
        <p:spPr>
          <a:xfrm>
            <a:off x="172175" y="1029725"/>
            <a:ext cx="5166600" cy="385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Named Entity Recognition is the task of determining the type (e.g.,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Person, Place,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or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Thing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) of a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noun-phrase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(e.g.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Obama, Chicago,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or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Car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) from its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context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(e.g.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“President..”, “Lives near..”,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or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“bought a..”).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 The Data graph for NER is bipartite with one set of vertices corresponding to 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noun-phrases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and the other to </a:t>
            </a:r>
            <a:r>
              <a:rPr lang="en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contexts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•The </a:t>
            </a:r>
            <a:r>
              <a:rPr lang="en" sz="20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CoEM vertex program 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updates estimated distribution for a vertex (either noun-phrase or context) based on the current distribution for neighboring vertices. </a:t>
            </a:r>
          </a:p>
          <a:p>
            <a:pPr lvl="0" algn="l" rtl="0"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925" y="991449"/>
            <a:ext cx="3016374" cy="22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subTitle" idx="1"/>
          </p:nvPr>
        </p:nvSpPr>
        <p:spPr>
          <a:xfrm>
            <a:off x="311700" y="120925"/>
            <a:ext cx="8520600" cy="80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Below is  CoEM algorithm in which adjacent vertices are rescheduled ,if the type distributions at a vertex changes by more than some predefined threshold.  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00" y="1092415"/>
            <a:ext cx="6492150" cy="295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162875" y="74425"/>
            <a:ext cx="8520600" cy="109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Why GraphLab?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162875" y="1420550"/>
            <a:ext cx="4738800" cy="322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Implementing Machine Learning and Data Mining algorithms in parallel on current systems like Hadoop,MPI and MapReduce is prohibitively complex and costly.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•It targets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asynchronous, dynamic, graph-parallel computation in the </a:t>
            </a:r>
            <a:r>
              <a:rPr lang="en" sz="18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shared-memory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setting as needed by the MLDM community.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74" y="1083787"/>
            <a:ext cx="4242326" cy="38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255900" y="130700"/>
            <a:ext cx="8520600" cy="79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NER Comparisons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ubTitle" idx="1"/>
          </p:nvPr>
        </p:nvSpPr>
        <p:spPr>
          <a:xfrm>
            <a:off x="88475" y="992550"/>
            <a:ext cx="4013400" cy="383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•GraphLab implementation of NER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achieved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20-30x speedup over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Hadoop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was comparable to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optimized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MPI.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•GraphLab scaled poorly achieving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3x improvement using 16x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machines, majorly due to  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vertex data size, dense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and poor partitioning.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549" y="214000"/>
            <a:ext cx="2915150" cy="24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749" y="2574475"/>
            <a:ext cx="2836850" cy="24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ctrTitle"/>
          </p:nvPr>
        </p:nvSpPr>
        <p:spPr>
          <a:xfrm>
            <a:off x="190775" y="112100"/>
            <a:ext cx="8520600" cy="678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Comparison(Netflix/CoSeg/NER)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99" y="883599"/>
            <a:ext cx="2785149" cy="25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700" y="1108900"/>
            <a:ext cx="2710800" cy="23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75" y="3793227"/>
            <a:ext cx="7301349" cy="9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275" y="790700"/>
            <a:ext cx="2785150" cy="2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255900" y="65575"/>
            <a:ext cx="8520600" cy="79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Comparison(Netflix/CoSeg/NER)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subTitle" idx="1"/>
          </p:nvPr>
        </p:nvSpPr>
        <p:spPr>
          <a:xfrm>
            <a:off x="311700" y="1094825"/>
            <a:ext cx="8654700" cy="349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Overall network utilization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	Netflix and CoSeg have very low bandwidth requirements while NER appears to saturate when #machines &gt; 24.</a:t>
            </a:r>
            <a:r>
              <a:rPr lang="en" sz="9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" sz="18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Snapshot overhead: </a:t>
            </a:r>
            <a:r>
              <a:rPr lang="en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Overhead of performing a complete snapshot of the graph every|V | updates  is highest for CoSeg, when running on a 64 machine cluster. 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ctrTitle"/>
          </p:nvPr>
        </p:nvSpPr>
        <p:spPr>
          <a:xfrm>
            <a:off x="311700" y="74900"/>
            <a:ext cx="8520600" cy="91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EC2 Cost Evaluation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subTitle" idx="1"/>
          </p:nvPr>
        </p:nvSpPr>
        <p:spPr>
          <a:xfrm>
            <a:off x="311700" y="1280850"/>
            <a:ext cx="4562100" cy="359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•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price-runtime curves(log-log scale)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GraphLab and Hadoop illustrate the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cost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deploying either system.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 For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Netflix application, GraphLab is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two orders of magnitude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more </a:t>
            </a:r>
            <a:endParaRPr lang="en" sz="20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cost-effective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than Hadoop. </a:t>
            </a:r>
          </a:p>
          <a:p>
            <a:pPr lvl="0" algn="l" rtl="0">
              <a:spcBef>
                <a:spcPts val="0"/>
              </a:spcBef>
              <a:buNone/>
            </a:pPr>
            <a:endParaRPr sz="200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spcBef>
                <a:spcPts val="0"/>
              </a:spcBef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136" y="627534"/>
            <a:ext cx="2846624" cy="23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xfrm>
            <a:off x="311700" y="65600"/>
            <a:ext cx="8520600" cy="91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subTitle" idx="1"/>
          </p:nvPr>
        </p:nvSpPr>
        <p:spPr>
          <a:xfrm>
            <a:off x="197125" y="1302150"/>
            <a:ext cx="8618400" cy="371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In the paper we talked about:</a:t>
            </a:r>
          </a:p>
          <a:p>
            <a:pPr marL="0" lvl="0" indent="38735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Requirement of MLDM algorithms. </a:t>
            </a:r>
          </a:p>
          <a:p>
            <a:pPr marL="0" lvl="0" indent="4572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Graphlab extended to the distributed setting by:</a:t>
            </a:r>
          </a:p>
          <a:p>
            <a:pPr marL="0" lvl="0" indent="4572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•Relaxing the schedule requirements</a:t>
            </a:r>
          </a:p>
          <a:p>
            <a:pPr marL="0" lvl="0" indent="4572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•Introducing a new distributed 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data-graph</a:t>
            </a:r>
          </a:p>
          <a:p>
            <a:pPr marL="0" lvl="0" indent="4572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•Introducing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new execution engines</a:t>
            </a:r>
          </a:p>
          <a:p>
            <a:pPr marL="457200" lvl="0" indent="38735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•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Introducing fault tolerance.</a:t>
            </a:r>
          </a:p>
          <a:p>
            <a:pPr marL="0" lvl="0" indent="-6985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•Distributed Graphlab outperforms Hadoop by 20-60x and is competitive with       tailored MPI implementations.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ctrTitle"/>
          </p:nvPr>
        </p:nvSpPr>
        <p:spPr>
          <a:xfrm>
            <a:off x="311700" y="140025"/>
            <a:ext cx="8520600" cy="92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subTitle" idx="1"/>
          </p:nvPr>
        </p:nvSpPr>
        <p:spPr>
          <a:xfrm>
            <a:off x="311700" y="1122725"/>
            <a:ext cx="8520600" cy="366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</a:rPr>
              <a:t>•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Extending abstraction and runtime to support dynamically evolving graphs and external storage in graph databases.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Further research into theory and application of Dynamic asynchronous graph parallel computation thus helping in defining emerging field of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big learning.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ctrTitle"/>
          </p:nvPr>
        </p:nvSpPr>
        <p:spPr>
          <a:xfrm>
            <a:off x="311700" y="56300"/>
            <a:ext cx="8520600" cy="79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References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subTitle" idx="1"/>
          </p:nvPr>
        </p:nvSpPr>
        <p:spPr>
          <a:xfrm>
            <a:off x="88475" y="809200"/>
            <a:ext cx="8743800" cy="423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Y. Low, J. Gonzalez, A. Kyrola,D. Bickson, C. Guestrin, and J. M. Hellerstein. Graphlab: A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new parallel framework for machine learning. In </a:t>
            </a:r>
            <a:r>
              <a:rPr lang="en" sz="1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UAI</a:t>
            </a: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pages 340–349, 2010. 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Y. Low, J. Gonzalez, A. Kyrola,D. Bickson, C. Guestrin, and J. M. Hellerstein.Distributed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Graphlab: A Framework for Machine Learning and Data Mining in the Cloud.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" sz="1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Thesis:</a:t>
            </a: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Parallel and Distributed Systems for Probabilistic Reasoning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Joseph Gonzalez,CMU-ML-12-111 ,December 21, 2012.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GraphLab ppt by Yucheng Low, Joseph Gonzalez, Aapo Kyrola,Danny Bickson,Carlos   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Guestrin.	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•Y. Zhou, D. Wilkinson, R. Schreiber, and R. Pan. Large-scale parallel collaborative filtering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for the netflix prize. In </a:t>
            </a:r>
            <a:r>
              <a:rPr lang="en" sz="14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AAIM</a:t>
            </a: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pages 337–348, 2008.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Christopher R. Aberger. Recommender: An Analysis of Collaborative Filtering Techniques.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GraphLab create : http://graphlab.org.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 CS-425 Distributed Systems ppt: Chandy-Lamport Snapshot Algorithm and Multicast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Communication by Klara Nahrstedt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• </a:t>
            </a:r>
            <a:r>
              <a:rPr lang="en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CSE 547 Graph Parallel Problems Synchronous vs Asynchronous Computation pdf by Emily Fox.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3053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39624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 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39624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 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39624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 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</a:p>
          <a:p>
            <a:pPr lvl="0" indent="4235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457200" algn="l">
              <a:spcBef>
                <a:spcPts val="0"/>
              </a:spcBef>
              <a:buNone/>
            </a:pPr>
            <a:r>
              <a:rPr lang="en" sz="6000"/>
              <a:t>     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" y="0"/>
            <a:ext cx="91330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65200" y="74400"/>
            <a:ext cx="8520600" cy="88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>
                <a:latin typeface="Calibri" panose="020F0502020204030204" pitchFamily="34" charset="0"/>
              </a:rPr>
              <a:t>MLDM Algorithm Properties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135000" y="1457575"/>
            <a:ext cx="8520600" cy="297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•Graph Structured Computation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•Asynchronous Iterative Computation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•Dynamic Computation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•Serializability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41975" y="83700"/>
            <a:ext cx="8520600" cy="1106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600" dirty="0">
                <a:latin typeface="Calibri" panose="020F0502020204030204" pitchFamily="34" charset="0"/>
              </a:rPr>
              <a:t>Graph Structured Computation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0" y="1401750"/>
            <a:ext cx="8520600" cy="341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</a:rPr>
              <a:t>•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Recent advances in MLDM focus on modeling the </a:t>
            </a:r>
            <a:r>
              <a:rPr lang="en" sz="1800" i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dependencies </a:t>
            </a: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between data, as it allows extracting more signal from noisy data.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For example, modeling the dependencies between similar shoppers allows us to make better product recommendations than treating them in isolation. 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•Consequently, there has been a recent shift toward graph-parallel abstractions like Pregel and GraphLab that naturally express Computational dependencies. 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 	 	 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30225" y="74900"/>
            <a:ext cx="8928900" cy="957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Asynchronous Iterative Computation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41975" y="1137900"/>
            <a:ext cx="52410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•Synchronous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update all parameters simultaneously (in parallel) using parameter values from the previous time step as input.</a:t>
            </a:r>
          </a:p>
          <a:p>
            <a:pPr lvl="0" algn="l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•Asynchronous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systems update parameters using the </a:t>
            </a:r>
            <a:r>
              <a:rPr lang="en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most recent 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parameter values as input.</a:t>
            </a:r>
          </a:p>
          <a:p>
            <a:pPr lv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Many MLDM algorithms benefit from asynchronous systems.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749" y="1360725"/>
            <a:ext cx="3283299" cy="3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311700" y="65575"/>
            <a:ext cx="8520600" cy="73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latin typeface="Calibri" panose="020F0502020204030204" pitchFamily="34" charset="0"/>
              </a:rPr>
              <a:t>Dynamic Computation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311700" y="1106825"/>
            <a:ext cx="4599300" cy="353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</a:rPr>
              <a:t>•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computation allows the algorithm to save time since it only recomputes vertices with  recently updated neighbors .</a:t>
            </a:r>
          </a:p>
          <a:p>
            <a:pPr lvl="0" algn="l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Static</a:t>
            </a:r>
            <a:r>
              <a:rPr lang="en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computation requires the algorithm to update all vertices equally often. This wastes time recomputing vertices that have already converged</a:t>
            </a:r>
            <a:r>
              <a:rPr lang="en" sz="20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850" y="1175312"/>
            <a:ext cx="3882675" cy="33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2391</Words>
  <Application>Microsoft Office PowerPoint</Application>
  <PresentationFormat>On-screen Show (16:9)</PresentationFormat>
  <Paragraphs>399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simple-light-2</vt:lpstr>
      <vt:lpstr>PowerPoint Presentation</vt:lpstr>
      <vt:lpstr>Bulk Synchronous Parallel(BSP)</vt:lpstr>
      <vt:lpstr>Bulk Synchronous Parallel(BSP)</vt:lpstr>
      <vt:lpstr>Asynchronous processing</vt:lpstr>
      <vt:lpstr>Why GraphLab?</vt:lpstr>
      <vt:lpstr>MLDM Algorithm Properties</vt:lpstr>
      <vt:lpstr>Graph Structured Computation</vt:lpstr>
      <vt:lpstr>Asynchronous Iterative Computation</vt:lpstr>
      <vt:lpstr>Dynamic Computation</vt:lpstr>
      <vt:lpstr>Serializability</vt:lpstr>
      <vt:lpstr>Distributed GraphLab Abstraction</vt:lpstr>
      <vt:lpstr>Data Graph</vt:lpstr>
      <vt:lpstr>PowerPoint Presentation</vt:lpstr>
      <vt:lpstr>Update function</vt:lpstr>
      <vt:lpstr>Update function(PageRank example):</vt:lpstr>
      <vt:lpstr>Update function(PageRank example): </vt:lpstr>
      <vt:lpstr>Sync Operation</vt:lpstr>
      <vt:lpstr>The GraphLab Execution Model</vt:lpstr>
      <vt:lpstr>Ensuring Serializability </vt:lpstr>
      <vt:lpstr>Ensuring Serializability(Full Consistency):</vt:lpstr>
      <vt:lpstr>Ensuring Serializability(Edge Consistency):</vt:lpstr>
      <vt:lpstr>Ensuring Serializability(Vertex Consistency):</vt:lpstr>
      <vt:lpstr>Using GraphLab(K-means):</vt:lpstr>
      <vt:lpstr>PowerPoint Presentation</vt:lpstr>
      <vt:lpstr>PowerPoint Presentation</vt:lpstr>
      <vt:lpstr>Distributed GraphLab Design</vt:lpstr>
      <vt:lpstr>Distributed Data Graph</vt:lpstr>
      <vt:lpstr>Distributed GraphLab Engines:</vt:lpstr>
      <vt:lpstr>Chromatic Engine:</vt:lpstr>
      <vt:lpstr>Distributed Locking Engine</vt:lpstr>
      <vt:lpstr>PowerPoint Presentation</vt:lpstr>
      <vt:lpstr>Distributed Locking Engine(Pipelined locking)</vt:lpstr>
      <vt:lpstr>Chandy-Lamport Snapshot Algorithm</vt:lpstr>
      <vt:lpstr>Fault Tolerance</vt:lpstr>
      <vt:lpstr>PowerPoint Presentation</vt:lpstr>
      <vt:lpstr>System design</vt:lpstr>
      <vt:lpstr>System design(Locking Engine Design)</vt:lpstr>
      <vt:lpstr>Applications</vt:lpstr>
      <vt:lpstr>Netflix Movie Recommendation</vt:lpstr>
      <vt:lpstr>PowerPoint Presentation</vt:lpstr>
      <vt:lpstr>PowerPoint Presentation</vt:lpstr>
      <vt:lpstr>Netflix Scaling with Intensity</vt:lpstr>
      <vt:lpstr>Netflix Comparisons</vt:lpstr>
      <vt:lpstr>Video Co-segmentation(Coseg)</vt:lpstr>
      <vt:lpstr>PowerPoint Presentation</vt:lpstr>
      <vt:lpstr>PowerPoint Presentation</vt:lpstr>
      <vt:lpstr>PowerPoint Presentation</vt:lpstr>
      <vt:lpstr>Named Entity Recognition(NER)</vt:lpstr>
      <vt:lpstr>PowerPoint Presentation</vt:lpstr>
      <vt:lpstr>NER Comparisons</vt:lpstr>
      <vt:lpstr>Comparison(Netflix/CoSeg/NER)</vt:lpstr>
      <vt:lpstr>Comparison(Netflix/CoSeg/NER)</vt:lpstr>
      <vt:lpstr>EC2 Cost Evaluation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Meenakshi</cp:lastModifiedBy>
  <cp:revision>27</cp:revision>
  <dcterms:modified xsi:type="dcterms:W3CDTF">2016-05-09T08:30:04Z</dcterms:modified>
</cp:coreProperties>
</file>